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7" r:id="rId2"/>
    <p:sldId id="271" r:id="rId3"/>
    <p:sldId id="327" r:id="rId4"/>
    <p:sldId id="321" r:id="rId5"/>
    <p:sldId id="350" r:id="rId6"/>
    <p:sldId id="322" r:id="rId7"/>
    <p:sldId id="323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32" r:id="rId23"/>
    <p:sldId id="334" r:id="rId24"/>
    <p:sldId id="276" r:id="rId25"/>
    <p:sldId id="304" r:id="rId26"/>
    <p:sldId id="274" r:id="rId27"/>
    <p:sldId id="278" r:id="rId28"/>
    <p:sldId id="279" r:id="rId29"/>
    <p:sldId id="280" r:id="rId30"/>
    <p:sldId id="281" r:id="rId31"/>
    <p:sldId id="286" r:id="rId32"/>
    <p:sldId id="287" r:id="rId33"/>
    <p:sldId id="289" r:id="rId34"/>
    <p:sldId id="290" r:id="rId35"/>
    <p:sldId id="291" r:id="rId36"/>
    <p:sldId id="282" r:id="rId37"/>
    <p:sldId id="292" r:id="rId38"/>
    <p:sldId id="349" r:id="rId39"/>
    <p:sldId id="293" r:id="rId40"/>
    <p:sldId id="362" r:id="rId41"/>
    <p:sldId id="305" r:id="rId42"/>
    <p:sldId id="333" r:id="rId43"/>
    <p:sldId id="306" r:id="rId44"/>
    <p:sldId id="295" r:id="rId45"/>
    <p:sldId id="351" r:id="rId46"/>
    <p:sldId id="352" r:id="rId47"/>
    <p:sldId id="353" r:id="rId48"/>
    <p:sldId id="359" r:id="rId49"/>
    <p:sldId id="360" r:id="rId50"/>
    <p:sldId id="318" r:id="rId51"/>
    <p:sldId id="319" r:id="rId52"/>
    <p:sldId id="328" r:id="rId53"/>
    <p:sldId id="329" r:id="rId54"/>
    <p:sldId id="363" r:id="rId55"/>
    <p:sldId id="364" r:id="rId56"/>
    <p:sldId id="366" r:id="rId57"/>
    <p:sldId id="367" r:id="rId58"/>
    <p:sldId id="368" r:id="rId59"/>
    <p:sldId id="365" r:id="rId60"/>
    <p:sldId id="361" r:id="rId61"/>
    <p:sldId id="331" r:id="rId62"/>
    <p:sldId id="330" r:id="rId6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99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259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69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129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15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7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27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22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39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21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33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46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F81C4-3665-4445-B9DD-DFD227ED3EFF}" type="datetimeFigureOut">
              <a:rPr lang="es-ES" smtClean="0"/>
              <a:t>16/09/2014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9C93-52F8-4C47-AEEB-DE92B0CC4A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0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Balance Hídrico del Uruguay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 smtClean="0"/>
              <a:t>PLANAGUA. Plan de Adaptación de la Gestión Integrada de los Recursos Hídricos al Cambio Climático en Uruguay.</a:t>
            </a:r>
          </a:p>
          <a:p>
            <a:r>
              <a:rPr lang="es-ES" dirty="0" smtClean="0"/>
              <a:t>Ing. Nicolás </a:t>
            </a:r>
            <a:r>
              <a:rPr lang="es-ES" dirty="0" err="1" smtClean="0"/>
              <a:t>Failache</a:t>
            </a:r>
            <a:endParaRPr lang="es-ES" dirty="0" smtClean="0"/>
          </a:p>
          <a:p>
            <a:r>
              <a:rPr lang="es-ES" dirty="0" err="1" smtClean="0"/>
              <a:t>Inypsa</a:t>
            </a:r>
            <a:endParaRPr lang="es-ES" dirty="0" smtClean="0"/>
          </a:p>
          <a:p>
            <a:r>
              <a:rPr lang="es-ES" dirty="0" smtClean="0"/>
              <a:t>Setiembre de 2014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37" y="476672"/>
            <a:ext cx="64770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06" y="5589240"/>
            <a:ext cx="123037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20887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6928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538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55670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918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745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0546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6804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991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019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/>
              <a:t>Índice</a:t>
            </a:r>
            <a:endParaRPr lang="es-ES" sz="2800" dirty="0"/>
          </a:p>
        </p:txBody>
      </p:sp>
      <p:sp>
        <p:nvSpPr>
          <p:cNvPr id="2" name="1 Rectángulo"/>
          <p:cNvSpPr/>
          <p:nvPr/>
        </p:nvSpPr>
        <p:spPr>
          <a:xfrm>
            <a:off x="483411" y="1252721"/>
            <a:ext cx="84352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/>
              <a:t>1. Introducción</a:t>
            </a:r>
            <a:endParaRPr lang="es-ES" dirty="0"/>
          </a:p>
          <a:p>
            <a:pPr lvl="1"/>
            <a:r>
              <a:rPr lang="es-ES" dirty="0" smtClean="0"/>
              <a:t>1.1 Objetivo </a:t>
            </a:r>
            <a:r>
              <a:rPr lang="es-ES" dirty="0"/>
              <a:t>del Balance </a:t>
            </a:r>
            <a:r>
              <a:rPr lang="es-ES" dirty="0" smtClean="0"/>
              <a:t>Hídrico</a:t>
            </a:r>
          </a:p>
          <a:p>
            <a:pPr lvl="1"/>
            <a:r>
              <a:rPr lang="es-ES" dirty="0" smtClean="0"/>
              <a:t>1.2 </a:t>
            </a:r>
            <a:r>
              <a:rPr lang="es-ES" dirty="0"/>
              <a:t>Balance Hídrico y Ciclo Hidrológico en Cuencas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2. Datos </a:t>
            </a:r>
            <a:r>
              <a:rPr lang="es-ES" dirty="0"/>
              <a:t>utilizados</a:t>
            </a:r>
          </a:p>
          <a:p>
            <a:pPr lvl="1"/>
            <a:r>
              <a:rPr lang="es-ES" dirty="0" smtClean="0"/>
              <a:t>2.1 Datos </a:t>
            </a:r>
            <a:r>
              <a:rPr lang="es-ES" dirty="0"/>
              <a:t>de precipitación, ETP y caudal utilizados</a:t>
            </a:r>
          </a:p>
          <a:p>
            <a:pPr lvl="1"/>
            <a:r>
              <a:rPr lang="es-ES" dirty="0" smtClean="0"/>
              <a:t>2.2 Datos </a:t>
            </a:r>
            <a:r>
              <a:rPr lang="es-ES" dirty="0"/>
              <a:t>espaciales, MNT, suelos</a:t>
            </a:r>
          </a:p>
          <a:p>
            <a:pPr lvl="1"/>
            <a:r>
              <a:rPr lang="es-ES" dirty="0" smtClean="0"/>
              <a:t>2.3 Registro </a:t>
            </a:r>
            <a:r>
              <a:rPr lang="es-ES" dirty="0"/>
              <a:t>de </a:t>
            </a:r>
            <a:r>
              <a:rPr lang="es-ES" dirty="0" smtClean="0"/>
              <a:t>aprovechamientos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3. Interpolación </a:t>
            </a:r>
            <a:r>
              <a:rPr lang="es-ES" dirty="0"/>
              <a:t>espacial de series temporales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4. Modelo </a:t>
            </a:r>
            <a:r>
              <a:rPr lang="es-ES" dirty="0"/>
              <a:t>de </a:t>
            </a:r>
            <a:r>
              <a:rPr lang="es-ES" dirty="0" err="1"/>
              <a:t>Temez</a:t>
            </a:r>
            <a:endParaRPr lang="es-ES" dirty="0"/>
          </a:p>
          <a:p>
            <a:pPr lvl="1"/>
            <a:r>
              <a:rPr lang="es-ES" dirty="0" smtClean="0"/>
              <a:t>4.1 Algoritmo </a:t>
            </a:r>
            <a:r>
              <a:rPr lang="es-ES" dirty="0"/>
              <a:t>del modelo</a:t>
            </a:r>
          </a:p>
          <a:p>
            <a:pPr lvl="1"/>
            <a:r>
              <a:rPr lang="es-ES" dirty="0" smtClean="0"/>
              <a:t>4.2 Calibración</a:t>
            </a:r>
          </a:p>
          <a:p>
            <a:pPr lvl="1"/>
            <a:endParaRPr lang="es-ES" dirty="0"/>
          </a:p>
          <a:p>
            <a:pPr lvl="0"/>
            <a:r>
              <a:rPr lang="es-ES" dirty="0"/>
              <a:t>5. Balance Hídrico</a:t>
            </a:r>
          </a:p>
          <a:p>
            <a:pPr lvl="1"/>
            <a:r>
              <a:rPr lang="es-ES" dirty="0"/>
              <a:t>5.1 Resultados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7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0134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19"/>
          <a:stretch/>
        </p:blipFill>
        <p:spPr bwMode="auto">
          <a:xfrm>
            <a:off x="1763688" y="2060847"/>
            <a:ext cx="5544616" cy="436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2347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45030"/>
            <a:ext cx="7128792" cy="518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5965825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61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48196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215186" y="2132856"/>
            <a:ext cx="36052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 smtClean="0"/>
              <a:t>Vamos a calcular: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T excedente de precipitación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H almacenamiento superficial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ETR evapotranspiración real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I infiltración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err="1" smtClean="0"/>
              <a:t>Asup</a:t>
            </a:r>
            <a:r>
              <a:rPr lang="es-UY" sz="1600" dirty="0" smtClean="0"/>
              <a:t> aporte superficial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err="1" smtClean="0"/>
              <a:t>Asub</a:t>
            </a:r>
            <a:r>
              <a:rPr lang="es-UY" sz="1600" dirty="0" smtClean="0"/>
              <a:t> aporte subterráneo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A aporte total</a:t>
            </a:r>
          </a:p>
          <a:p>
            <a:pPr marL="285750" indent="-285750">
              <a:buFont typeface="Arial" pitchFamily="34" charset="0"/>
              <a:buChar char="•"/>
            </a:pPr>
            <a:endParaRPr lang="es-UY" sz="1600" dirty="0"/>
          </a:p>
          <a:p>
            <a:pPr marL="285750" indent="-285750">
              <a:buFont typeface="Arial" pitchFamily="34" charset="0"/>
              <a:buChar char="•"/>
            </a:pPr>
            <a:endParaRPr lang="es-UY" sz="1600" dirty="0" smtClean="0"/>
          </a:p>
          <a:p>
            <a:r>
              <a:rPr lang="es-UY" sz="1600" dirty="0" smtClean="0"/>
              <a:t>Paso de tiempo Mensual</a:t>
            </a:r>
            <a:endParaRPr lang="es-UY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11560" y="1594827"/>
            <a:ext cx="36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 smtClean="0"/>
              <a:t>Modelo de Balance Hídrico </a:t>
            </a:r>
            <a:r>
              <a:rPr lang="es-UY" sz="1600" dirty="0" err="1" smtClean="0"/>
              <a:t>Temez</a:t>
            </a:r>
            <a:endParaRPr lang="es-UY" sz="1600" dirty="0" smtClean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/>
              <a:t>Índice</a:t>
            </a:r>
            <a:endParaRPr lang="es-ES" sz="2800" dirty="0"/>
          </a:p>
        </p:txBody>
      </p:sp>
      <p:sp>
        <p:nvSpPr>
          <p:cNvPr id="2" name="1 Rectángulo"/>
          <p:cNvSpPr/>
          <p:nvPr/>
        </p:nvSpPr>
        <p:spPr>
          <a:xfrm>
            <a:off x="483411" y="1252721"/>
            <a:ext cx="84352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 Introducción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1.1 Objetivo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Balance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Hídrico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1.2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Balance Hídrico y Ciclo Hidrológico en Cuencas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2. Datos </a:t>
            </a:r>
            <a:r>
              <a:rPr lang="es-ES" dirty="0"/>
              <a:t>utilizados</a:t>
            </a:r>
          </a:p>
          <a:p>
            <a:pPr lvl="1"/>
            <a:r>
              <a:rPr lang="es-ES" dirty="0" smtClean="0"/>
              <a:t>2.1 Datos </a:t>
            </a:r>
            <a:r>
              <a:rPr lang="es-ES" dirty="0"/>
              <a:t>de precipitación, ETP y caudal utilizados</a:t>
            </a:r>
          </a:p>
          <a:p>
            <a:pPr lvl="1"/>
            <a:r>
              <a:rPr lang="es-ES" dirty="0" smtClean="0"/>
              <a:t>2.2 Datos </a:t>
            </a:r>
            <a:r>
              <a:rPr lang="es-ES" dirty="0"/>
              <a:t>espaciales, MNT, suelos</a:t>
            </a:r>
          </a:p>
          <a:p>
            <a:pPr lvl="1"/>
            <a:r>
              <a:rPr lang="es-ES" dirty="0" smtClean="0"/>
              <a:t>2.3 Registro </a:t>
            </a:r>
            <a:r>
              <a:rPr lang="es-ES" dirty="0"/>
              <a:t>de </a:t>
            </a:r>
            <a:r>
              <a:rPr lang="es-ES" dirty="0" smtClean="0"/>
              <a:t>aprovechamientos</a:t>
            </a:r>
          </a:p>
          <a:p>
            <a:pPr lvl="1"/>
            <a:endParaRPr lang="es-ES" dirty="0"/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3. Interpolación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 de series temporales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 Modelo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Temez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4.1 Algoritmo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modelo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4.2 Calibración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 Balance Hídrico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5.1 Resultados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1558231"/>
            <a:ext cx="709612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7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2276872"/>
            <a:ext cx="70567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/>
              <a:t>Pluviómetros utilizados en estudios:</a:t>
            </a:r>
          </a:p>
          <a:p>
            <a:pPr lvl="0"/>
            <a:endParaRPr lang="es-ES" dirty="0" smtClean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 smtClean="0"/>
              <a:t>Anteriores (35 estaciones).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 smtClean="0"/>
              <a:t>Pluviómetros de la </a:t>
            </a:r>
            <a:r>
              <a:rPr lang="es-ES" dirty="0" err="1" smtClean="0"/>
              <a:t>dnm</a:t>
            </a:r>
            <a:r>
              <a:rPr lang="es-ES" dirty="0" smtClean="0"/>
              <a:t> no incluidos en los anteriores (4 + 9 estaciones), que vienen a rellenar zonas de baja densidad de estaciones iniciales.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 smtClean="0"/>
              <a:t>Pluviómetros del INIA (5 estaciones).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 smtClean="0"/>
              <a:t>Pluviómetros de la ANA de Brasil (disponibles en su sitio de internet) con series completas (10 estaciones), en la zona de recubrimiento de las cuencas que vierten al río Cuareim.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35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1" y="1542231"/>
            <a:ext cx="3830779" cy="553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37668"/>
            <a:ext cx="4087090" cy="484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0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8012"/>
            <a:ext cx="21526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06663"/>
            <a:ext cx="4779707" cy="52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</p:spTree>
    <p:extLst>
      <p:ext uri="{BB962C8B-B14F-4D97-AF65-F5344CB8AC3E}">
        <p14:creationId xmlns:p14="http://schemas.microsoft.com/office/powerpoint/2010/main" val="2248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Introducción: 1.1 Objetivo del Balance </a:t>
            </a:r>
            <a:r>
              <a:rPr lang="es-ES" sz="3200" dirty="0" smtClean="0"/>
              <a:t>Hídrico</a:t>
            </a:r>
            <a:endParaRPr lang="es-ES" sz="3200" dirty="0"/>
          </a:p>
        </p:txBody>
      </p:sp>
      <p:sp>
        <p:nvSpPr>
          <p:cNvPr id="4" name="3 Rectángulo"/>
          <p:cNvSpPr/>
          <p:nvPr/>
        </p:nvSpPr>
        <p:spPr>
          <a:xfrm>
            <a:off x="683568" y="1772816"/>
            <a:ext cx="7200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</a:t>
            </a:r>
            <a:r>
              <a:rPr lang="es-ES" dirty="0" smtClean="0"/>
              <a:t>la </a:t>
            </a:r>
            <a:r>
              <a:rPr lang="es-ES" dirty="0"/>
              <a:t>presente </a:t>
            </a:r>
            <a:r>
              <a:rPr lang="es-ES" dirty="0" smtClean="0"/>
              <a:t>presentación </a:t>
            </a:r>
            <a:r>
              <a:rPr lang="es-ES" dirty="0"/>
              <a:t>se describen las tareas desarrolladas en lo que a Hidrología </a:t>
            </a:r>
            <a:r>
              <a:rPr lang="es-ES" dirty="0" smtClean="0"/>
              <a:t>y Balance </a:t>
            </a:r>
            <a:r>
              <a:rPr lang="es-ES" dirty="0"/>
              <a:t>Hídrico </a:t>
            </a:r>
            <a:r>
              <a:rPr lang="es-ES" dirty="0" smtClean="0"/>
              <a:t>del Uruguay se </a:t>
            </a:r>
            <a:r>
              <a:rPr lang="es-ES" dirty="0"/>
              <a:t>refiere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El </a:t>
            </a:r>
            <a:r>
              <a:rPr lang="es-ES" dirty="0"/>
              <a:t>objetivo final que se persigue consiste en cuantificar </a:t>
            </a:r>
            <a:r>
              <a:rPr lang="es-ES" dirty="0" smtClean="0"/>
              <a:t>los recursos </a:t>
            </a:r>
            <a:r>
              <a:rPr lang="es-ES" dirty="0"/>
              <a:t>hídricos disponibles en el territorio </a:t>
            </a:r>
            <a:r>
              <a:rPr lang="es-ES" dirty="0" smtClean="0"/>
              <a:t>uruguayo, específicamente en las cuencas de Orden 3.</a:t>
            </a:r>
          </a:p>
          <a:p>
            <a:endParaRPr lang="es-ES" dirty="0"/>
          </a:p>
          <a:p>
            <a:r>
              <a:rPr lang="es-ES" dirty="0" smtClean="0"/>
              <a:t>Para ello fue calibrado un modelo de balance en las cuencas aforadas . Este modelo asocia sus parámetros a las características de los suelos de las cuencas, lo que permite su extrapolación a cuencas no aforadas.</a:t>
            </a:r>
          </a:p>
          <a:p>
            <a:endParaRPr lang="es-ES" dirty="0"/>
          </a:p>
          <a:p>
            <a:r>
              <a:rPr lang="es-ES" dirty="0"/>
              <a:t>El período de datos utilizados es 1981-2012.</a:t>
            </a:r>
          </a:p>
          <a:p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r="22667"/>
          <a:stretch/>
        </p:blipFill>
        <p:spPr>
          <a:xfrm>
            <a:off x="6588224" y="4262269"/>
            <a:ext cx="2790944" cy="29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5915025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4" y="4756547"/>
            <a:ext cx="5865813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0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7" name="6 Imagen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t="27103" r="16924" b="24539"/>
          <a:stretch/>
        </p:blipFill>
        <p:spPr bwMode="auto">
          <a:xfrm>
            <a:off x="539552" y="1772816"/>
            <a:ext cx="3384376" cy="3672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248472" y="17728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Para el estudio se partió de los registros correspondientes a 63 estaciones facilitados por la DINAGUA.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267200" y="363426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A partir del Modelo Digital del Terreno (MDT) de 30 metros de resolución fueron estimadas las cuencas de aporte a cada punto de monitoreo de caudales. Para cada una de ellas se ha calculado el área, longitud del cauce principal y pendiente media de la cuenca.</a:t>
            </a:r>
          </a:p>
          <a:p>
            <a:r>
              <a:rPr lang="es-ES" dirty="0"/>
              <a:t>Este proceso ha sido realizado utilizando la extensión </a:t>
            </a:r>
            <a:r>
              <a:rPr lang="es-ES" i="1" dirty="0" err="1"/>
              <a:t>ArcHydro</a:t>
            </a:r>
            <a:r>
              <a:rPr lang="es-ES" dirty="0"/>
              <a:t> en el ambiente </a:t>
            </a:r>
            <a:r>
              <a:rPr lang="es-ES" i="1" dirty="0"/>
              <a:t>ArcMap10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4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52" y="1484783"/>
            <a:ext cx="3700576" cy="528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92" y="1484783"/>
            <a:ext cx="4077740" cy="525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6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2.1 </a:t>
            </a:r>
            <a:r>
              <a:rPr lang="es-ES" sz="3200" dirty="0"/>
              <a:t>Datos de precipitación, ETP y caudal utilizados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96752"/>
            <a:ext cx="4973863" cy="535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55576" y="2564904"/>
            <a:ext cx="286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smtClean="0"/>
              <a:t>Utilizadas para la calibración de los modelos 39 sub cuencas.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9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7" b="20118"/>
          <a:stretch/>
        </p:blipFill>
        <p:spPr>
          <a:xfrm>
            <a:off x="609600" y="1772816"/>
            <a:ext cx="7317849" cy="3751604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1115616" y="57332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MGAP, Uruguay. «Carta de reconocimiento de suelos del Uruguay a escala 1:1.000.000.» 1976.</a:t>
            </a:r>
          </a:p>
        </p:txBody>
      </p:sp>
    </p:spTree>
    <p:extLst>
      <p:ext uri="{BB962C8B-B14F-4D97-AF65-F5344CB8AC3E}">
        <p14:creationId xmlns:p14="http://schemas.microsoft.com/office/powerpoint/2010/main" val="31371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0808"/>
            <a:ext cx="3470611" cy="504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32" y="2276872"/>
            <a:ext cx="4214970" cy="362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17061" r="12833" b="5890"/>
          <a:stretch/>
        </p:blipFill>
        <p:spPr>
          <a:xfrm>
            <a:off x="1370461" y="2492896"/>
            <a:ext cx="5995764" cy="3983126"/>
          </a:xfrm>
          <a:prstGeom prst="rect">
            <a:avLst/>
          </a:prstGeo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331640" y="1916832"/>
            <a:ext cx="397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Ejemplo de cálculo en cuenca del </a:t>
            </a:r>
            <a:r>
              <a:rPr lang="es-UY" dirty="0" err="1" smtClean="0"/>
              <a:t>Olimar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232396"/>
              </p:ext>
            </p:extLst>
          </p:nvPr>
        </p:nvGraphicFramePr>
        <p:xfrm>
          <a:off x="971600" y="2276872"/>
          <a:ext cx="4991100" cy="2440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895"/>
                <a:gridCol w="1677467"/>
                <a:gridCol w="1458253"/>
                <a:gridCol w="762485"/>
              </a:tblGrid>
              <a:tr h="1905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Cuenca:</a:t>
                      </a:r>
                      <a:r>
                        <a:rPr lang="es-ES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es-ES" sz="1100" u="none" strike="noStrike" dirty="0" smtClean="0">
                          <a:effectLst/>
                        </a:rPr>
                        <a:t>10.1 </a:t>
                      </a:r>
                      <a:r>
                        <a:rPr lang="es-ES" sz="1100" u="none" strike="noStrike" dirty="0">
                          <a:effectLst/>
                        </a:rPr>
                        <a:t>Treinta y Tres (R.8) </a:t>
                      </a:r>
                      <a:r>
                        <a:rPr lang="es-ES" sz="1100" u="none" strike="noStrike" dirty="0" err="1">
                          <a:effectLst/>
                        </a:rPr>
                        <a:t>Olimar</a:t>
                      </a:r>
                      <a:r>
                        <a:rPr lang="es-ES" sz="1100" u="none" strike="noStrike" dirty="0">
                          <a:effectLst/>
                        </a:rPr>
                        <a:t> </a:t>
                      </a:r>
                      <a:r>
                        <a:rPr lang="es-ES" sz="1100" u="none" strike="noStrike" dirty="0" smtClean="0">
                          <a:effectLst/>
                        </a:rPr>
                        <a:t>Grande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Suelo presente</a:t>
                      </a:r>
                      <a:r>
                        <a:rPr lang="es-ES" sz="1100" u="none" strike="noStrike" baseline="0" dirty="0" smtClean="0">
                          <a:effectLst/>
                        </a:rPr>
                        <a:t> en la cuenca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Agua Disponible (mm)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Ocupación en la </a:t>
                      </a:r>
                      <a:r>
                        <a:rPr lang="es-ES" sz="1100" u="none" strike="noStrike" dirty="0" smtClean="0">
                          <a:effectLst/>
                        </a:rPr>
                        <a:t>cuenca (Km2)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AD*A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Zapicán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85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1368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Vergara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117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133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15542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Cerro Chato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79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549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43142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Sierra de Aiguá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43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562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23925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Santa Clara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64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725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46098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José Pedro Varela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87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974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84976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Sierra Polanco 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73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>
                          <a:effectLst/>
                        </a:rPr>
                        <a:t>1718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125378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Sumatorio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4676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</a:rPr>
                        <a:t>340429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Valor medio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73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</p:spTree>
    <p:extLst>
      <p:ext uri="{BB962C8B-B14F-4D97-AF65-F5344CB8AC3E}">
        <p14:creationId xmlns:p14="http://schemas.microsoft.com/office/powerpoint/2010/main" val="15172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5943600" cy="412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4" t="31515" r="28284" b="30168"/>
          <a:stretch/>
        </p:blipFill>
        <p:spPr bwMode="auto">
          <a:xfrm>
            <a:off x="170036" y="1505393"/>
            <a:ext cx="5122044" cy="535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4" t="75738" r="52165" b="11709"/>
          <a:stretch/>
        </p:blipFill>
        <p:spPr bwMode="auto">
          <a:xfrm>
            <a:off x="5724128" y="1700808"/>
            <a:ext cx="1542353" cy="105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2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755576" y="6237312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http://water.usgs.gov/edu/watercyclespanish.html</a:t>
            </a:r>
            <a:endParaRPr lang="es-E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96966" y="701224"/>
            <a:ext cx="4109907" cy="590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304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/>
              <a:t>Datos </a:t>
            </a:r>
            <a:r>
              <a:rPr lang="es-ES" sz="3200" dirty="0" smtClean="0"/>
              <a:t>utilizados: </a:t>
            </a:r>
            <a:r>
              <a:rPr lang="es-UY" sz="3200" dirty="0"/>
              <a:t>2.2 Datos espaciales, MNT, suelos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4" y="2132856"/>
            <a:ext cx="6383111" cy="390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123728" y="1592608"/>
            <a:ext cx="4266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/>
              <a:t>Río Negro en la E. A. Paso </a:t>
            </a:r>
            <a:r>
              <a:rPr lang="es-ES" b="1" u="sng" dirty="0" err="1"/>
              <a:t>Mazangano</a:t>
            </a:r>
            <a:r>
              <a:rPr lang="es-ES" b="1" u="sng" dirty="0"/>
              <a:t>  (64)</a:t>
            </a:r>
          </a:p>
        </p:txBody>
      </p:sp>
    </p:spTree>
    <p:extLst>
      <p:ext uri="{BB962C8B-B14F-4D97-AF65-F5344CB8AC3E}">
        <p14:creationId xmlns:p14="http://schemas.microsoft.com/office/powerpoint/2010/main" val="29035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/>
              <a:t>Índice</a:t>
            </a:r>
            <a:endParaRPr lang="es-ES" sz="2800" dirty="0"/>
          </a:p>
        </p:txBody>
      </p:sp>
      <p:sp>
        <p:nvSpPr>
          <p:cNvPr id="2" name="1 Rectángulo"/>
          <p:cNvSpPr/>
          <p:nvPr/>
        </p:nvSpPr>
        <p:spPr>
          <a:xfrm>
            <a:off x="483411" y="1252721"/>
            <a:ext cx="84352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 Introducción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1.1 Objetivo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Balance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Hídrico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1.2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Balance Hídrico y Ciclo Hidrológico en Cuencas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2.1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precipitación, ETP y caudal 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2.2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espaciales, MNT, suelos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2.3 Registro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aprovechamientos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3. Interpolación </a:t>
            </a:r>
            <a:r>
              <a:rPr lang="es-ES" dirty="0"/>
              <a:t>espacial de series temporales</a:t>
            </a:r>
          </a:p>
          <a:p>
            <a:pPr lvl="1"/>
            <a:endParaRPr lang="es-ES" dirty="0"/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 Modelo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Temez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4.1 Algoritmo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modelo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4.2 Calibración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 Balance Hídrico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5.1 Resultados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Interpolación espacial de series temporales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6624736" cy="478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5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/>
              <a:t>Índice</a:t>
            </a:r>
            <a:endParaRPr lang="es-ES" sz="2800" dirty="0"/>
          </a:p>
        </p:txBody>
      </p:sp>
      <p:sp>
        <p:nvSpPr>
          <p:cNvPr id="2" name="1 Rectángulo"/>
          <p:cNvSpPr/>
          <p:nvPr/>
        </p:nvSpPr>
        <p:spPr>
          <a:xfrm>
            <a:off x="483411" y="1252721"/>
            <a:ext cx="84352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 Introducción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1.1 Objetivo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Balance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Hídrico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1.2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Balance Hídrico y Ciclo Hidrológico en Cuencas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2.1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precipitación, ETP y caudal 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2.2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espaciales, MNT, suelos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2.3 Registro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aprovechamientos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3. Interpolación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 de series temporales</a:t>
            </a:r>
          </a:p>
          <a:p>
            <a:pPr lvl="1"/>
            <a:endParaRPr lang="es-ES" dirty="0"/>
          </a:p>
          <a:p>
            <a:pPr lvl="0"/>
            <a:r>
              <a:rPr lang="es-ES" dirty="0" smtClean="0"/>
              <a:t>4. Modelo </a:t>
            </a:r>
            <a:r>
              <a:rPr lang="es-ES" dirty="0"/>
              <a:t>de </a:t>
            </a:r>
            <a:r>
              <a:rPr lang="es-ES" dirty="0" err="1"/>
              <a:t>Temez</a:t>
            </a:r>
            <a:endParaRPr lang="es-ES" dirty="0"/>
          </a:p>
          <a:p>
            <a:pPr lvl="1"/>
            <a:r>
              <a:rPr lang="es-ES" dirty="0" smtClean="0"/>
              <a:t>4.1 Algoritmo </a:t>
            </a:r>
            <a:r>
              <a:rPr lang="es-ES" dirty="0"/>
              <a:t>del modelo</a:t>
            </a:r>
          </a:p>
          <a:p>
            <a:pPr lvl="1"/>
            <a:r>
              <a:rPr lang="es-ES" dirty="0" smtClean="0"/>
              <a:t>4.2 Calibración</a:t>
            </a:r>
          </a:p>
          <a:p>
            <a:pPr lvl="1"/>
            <a:endParaRPr lang="es-ES" dirty="0"/>
          </a:p>
          <a:p>
            <a:pPr lvl="0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 Balance Hídrico</a:t>
            </a:r>
          </a:p>
          <a:p>
            <a:pPr lvl="1"/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5.1 Resultados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5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48196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215186" y="2132856"/>
            <a:ext cx="36052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 smtClean="0"/>
              <a:t>Vamos a calcular: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T excedente de precipitación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H almacenamiento superficial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ETR evapotranspiración real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I infiltración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err="1" smtClean="0"/>
              <a:t>Asup</a:t>
            </a:r>
            <a:r>
              <a:rPr lang="es-UY" sz="1600" dirty="0" smtClean="0"/>
              <a:t> aporte superficial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err="1" smtClean="0"/>
              <a:t>Asub</a:t>
            </a:r>
            <a:r>
              <a:rPr lang="es-UY" sz="1600" dirty="0" smtClean="0"/>
              <a:t> aporte subterráneo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UY" sz="1600" dirty="0" smtClean="0"/>
              <a:t>A aporte total</a:t>
            </a:r>
          </a:p>
          <a:p>
            <a:pPr marL="285750" indent="-285750">
              <a:buFont typeface="Arial" pitchFamily="34" charset="0"/>
              <a:buChar char="•"/>
            </a:pPr>
            <a:endParaRPr lang="es-UY" sz="1600" dirty="0"/>
          </a:p>
          <a:p>
            <a:pPr marL="285750" indent="-285750">
              <a:buFont typeface="Arial" pitchFamily="34" charset="0"/>
              <a:buChar char="•"/>
            </a:pPr>
            <a:endParaRPr lang="es-UY" sz="1600" dirty="0" smtClean="0"/>
          </a:p>
          <a:p>
            <a:r>
              <a:rPr lang="es-UY" sz="1600" dirty="0" smtClean="0"/>
              <a:t>Paso de tiempo Mensual</a:t>
            </a:r>
            <a:endParaRPr lang="es-UY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11560" y="1594827"/>
            <a:ext cx="36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 smtClean="0"/>
              <a:t>Modelo de Balance Hídrico </a:t>
            </a:r>
            <a:r>
              <a:rPr lang="es-UY" sz="1600" dirty="0" err="1" smtClean="0"/>
              <a:t>Temez</a:t>
            </a:r>
            <a:endParaRPr lang="es-UY" sz="1600" dirty="0" smtClean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</a:t>
            </a:r>
            <a:r>
              <a:rPr lang="es-UY" sz="3200" dirty="0" smtClean="0"/>
              <a:t>4.1 </a:t>
            </a:r>
            <a:r>
              <a:rPr lang="es-UY" sz="3200" dirty="0"/>
              <a:t>Algoritmo del modelo</a:t>
            </a:r>
          </a:p>
        </p:txBody>
      </p:sp>
    </p:spTree>
    <p:extLst>
      <p:ext uri="{BB962C8B-B14F-4D97-AF65-F5344CB8AC3E}">
        <p14:creationId xmlns:p14="http://schemas.microsoft.com/office/powerpoint/2010/main" val="17331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p:sp>
        <p:nvSpPr>
          <p:cNvPr id="10" name="9 Rectángulo"/>
          <p:cNvSpPr/>
          <p:nvPr/>
        </p:nvSpPr>
        <p:spPr>
          <a:xfrm>
            <a:off x="602526" y="1951672"/>
            <a:ext cx="7209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A partir de las series mensuales de precipitación y evapotranspiración </a:t>
            </a:r>
            <a:r>
              <a:rPr lang="es-ES" dirty="0" err="1"/>
              <a:t>areal</a:t>
            </a:r>
            <a:r>
              <a:rPr lang="es-ES" dirty="0"/>
              <a:t> en cada cuenca aforada, y utilizando las series de caudales registrados y restituidos a régimen natural, se procedió a calibrar el modelo </a:t>
            </a:r>
            <a:r>
              <a:rPr lang="es-ES" dirty="0" err="1" smtClean="0"/>
              <a:t>Témez</a:t>
            </a:r>
            <a:r>
              <a:rPr lang="es-ES" dirty="0"/>
              <a:t>.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35958" y="2875642"/>
            <a:ext cx="7272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técnica de calibración utilizada se ha basado en algoritmos genéticos implementados en ambiente </a:t>
            </a:r>
            <a:r>
              <a:rPr lang="es-ES" dirty="0" err="1"/>
              <a:t>Matlab</a:t>
            </a:r>
            <a:r>
              <a:rPr lang="es-ES" dirty="0"/>
              <a:t>. Dichos algoritmos son usados en la calibración de modelos hidrológicos debido a su capacidad de encontrar el mínimo global dentro de la región de variación posible de los parámetros. La función objetivo utilizada ha sido la minimización de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632118" y="5805264"/>
            <a:ext cx="6678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“A Shuffled Complex Evolution Metropolis algorithm for optimization and uncertainty assessment of hydrologic  model parameters”. Jasper A. </a:t>
            </a:r>
            <a:r>
              <a:rPr lang="en-AU" sz="1200" dirty="0" err="1"/>
              <a:t>Vrugt</a:t>
            </a:r>
            <a:r>
              <a:rPr lang="en-AU" sz="1200" dirty="0"/>
              <a:t>, </a:t>
            </a:r>
            <a:r>
              <a:rPr lang="en-AU" sz="1200" dirty="0" err="1"/>
              <a:t>Hoshin</a:t>
            </a:r>
            <a:r>
              <a:rPr lang="en-AU" sz="1200" dirty="0"/>
              <a:t> V. Gupta, Willem </a:t>
            </a:r>
            <a:r>
              <a:rPr lang="en-AU" sz="1200" dirty="0" err="1"/>
              <a:t>Bouten</a:t>
            </a:r>
            <a:r>
              <a:rPr lang="en-AU" sz="1200" dirty="0"/>
              <a:t>, and </a:t>
            </a:r>
            <a:r>
              <a:rPr lang="en-AU" sz="1200" dirty="0" err="1"/>
              <a:t>Soroosh</a:t>
            </a:r>
            <a:r>
              <a:rPr lang="en-AU" sz="1200" dirty="0"/>
              <a:t> </a:t>
            </a:r>
            <a:r>
              <a:rPr lang="en-AU" sz="1200" dirty="0" err="1"/>
              <a:t>Sorooshian</a:t>
            </a:r>
            <a:r>
              <a:rPr lang="en-AU" sz="1200" dirty="0"/>
              <a:t>. </a:t>
            </a:r>
            <a:r>
              <a:rPr lang="es-ES" sz="1200" dirty="0"/>
              <a:t>WATER RESOURCES RESEARCH, VOL. 39, NO. 8, 1201, doi:10.1029/2002WR001642, 2003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Rectángulo"/>
              <p:cNvSpPr/>
              <p:nvPr/>
            </p:nvSpPr>
            <p:spPr>
              <a:xfrm>
                <a:off x="1043608" y="4746253"/>
                <a:ext cx="2599045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/>
                        </a:rPr>
                        <m:t>𝐹𝑂</m:t>
                      </m:r>
                      <m:r>
                        <a:rPr lang="es-E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𝑄𝐶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)−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𝑄𝑀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𝑄𝑀</m:t>
                              </m:r>
                            </m:e>
                          </m:nary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𝑖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1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46253"/>
                <a:ext cx="2599045" cy="6769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13 Rectángulo"/>
          <p:cNvSpPr/>
          <p:nvPr/>
        </p:nvSpPr>
        <p:spPr>
          <a:xfrm>
            <a:off x="4228470" y="44845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donde:</a:t>
            </a:r>
          </a:p>
          <a:p>
            <a:r>
              <a:rPr lang="es-ES" i="1" dirty="0"/>
              <a:t>QC(i)</a:t>
            </a:r>
            <a:r>
              <a:rPr lang="es-ES" dirty="0"/>
              <a:t> es el escurrimiento generado por el modelo para el mes</a:t>
            </a:r>
            <a:r>
              <a:rPr lang="es-ES" i="1" dirty="0"/>
              <a:t> i</a:t>
            </a:r>
            <a:r>
              <a:rPr lang="es-ES" dirty="0"/>
              <a:t>.</a:t>
            </a:r>
          </a:p>
          <a:p>
            <a:r>
              <a:rPr lang="es-ES" i="1" dirty="0"/>
              <a:t>QM(i)</a:t>
            </a:r>
            <a:r>
              <a:rPr lang="es-ES" dirty="0"/>
              <a:t> es el escurrimiento medido en el mes </a:t>
            </a:r>
            <a:r>
              <a:rPr lang="es-ES" i="1" dirty="0"/>
              <a:t>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0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21976"/>
            <a:ext cx="3816424" cy="533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21976"/>
            <a:ext cx="3851838" cy="42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3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6" y="1340768"/>
            <a:ext cx="3653780" cy="510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0" y="1340768"/>
            <a:ext cx="4048737" cy="444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p:sp>
        <p:nvSpPr>
          <p:cNvPr id="2" name="1 Rectángulo"/>
          <p:cNvSpPr/>
          <p:nvPr/>
        </p:nvSpPr>
        <p:spPr>
          <a:xfrm>
            <a:off x="755576" y="1844824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el análisis de los distintos gráficos  no se observa  buena correlación entre los parámetros calibrados y las características físicas de las cuencas. 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H</a:t>
            </a:r>
            <a:r>
              <a:rPr lang="es-ES" baseline="-25000" dirty="0" err="1" smtClean="0"/>
              <a:t>max</a:t>
            </a:r>
            <a:r>
              <a:rPr lang="es-ES" dirty="0" smtClean="0"/>
              <a:t> </a:t>
            </a:r>
            <a:r>
              <a:rPr lang="es-ES" dirty="0"/>
              <a:t>es el parámetro con mayor significado físico del modelo ya que en él influye la textura, pendiente del terreno y espesor de la capa en la que tiene lugar la evapotranspiración, por lo que se relacionará con el valor del Agua Disponible de las Tierras del Uruguay (AD</a:t>
            </a:r>
            <a:r>
              <a:rPr lang="es-ES" dirty="0" smtClean="0"/>
              <a:t>).</a:t>
            </a:r>
          </a:p>
          <a:p>
            <a:endParaRPr lang="es-ES" dirty="0"/>
          </a:p>
          <a:p>
            <a:r>
              <a:rPr lang="es-ES" dirty="0"/>
              <a:t>Se opta por realizar una calibración regional que permita simular el modelo hidrológico en las cuencas sin aforar utilizando los valores de los parámetros calculados mediante este </a:t>
            </a:r>
            <a:r>
              <a:rPr lang="es-ES" dirty="0" smtClean="0"/>
              <a:t>parámetro.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0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Rectángulo"/>
              <p:cNvSpPr/>
              <p:nvPr/>
            </p:nvSpPr>
            <p:spPr>
              <a:xfrm>
                <a:off x="755576" y="1570038"/>
                <a:ext cx="7344816" cy="5195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dirty="0"/>
                  <a:t>C</a:t>
                </a:r>
                <a:r>
                  <a:rPr lang="es-ES" dirty="0" smtClean="0"/>
                  <a:t>alibración </a:t>
                </a:r>
                <a:r>
                  <a:rPr lang="es-ES" dirty="0"/>
                  <a:t>regional de la siguiente forma</a:t>
                </a:r>
                <a:r>
                  <a:rPr lang="es-ES" dirty="0" smtClean="0"/>
                  <a:t>:</a:t>
                </a:r>
              </a:p>
              <a:p>
                <a:endParaRPr lang="es-ES" dirty="0"/>
              </a:p>
              <a:p>
                <a:pPr lvl="0"/>
                <a:r>
                  <a:rPr lang="es-ES" dirty="0" smtClean="0"/>
                  <a:t>Para todas las cuencas se utiliza el mismo valor de los parámetros </a:t>
                </a:r>
                <a:r>
                  <a:rPr lang="es-ES" i="1" cap="all" dirty="0" smtClean="0"/>
                  <a:t>C</a:t>
                </a:r>
                <a:r>
                  <a:rPr lang="es-ES" cap="all" dirty="0"/>
                  <a:t>,</a:t>
                </a:r>
                <a:r>
                  <a:rPr lang="es-ES" i="1" cap="all" dirty="0"/>
                  <a:t> </a:t>
                </a:r>
                <a:r>
                  <a:rPr lang="es-ES" i="1" cap="all" dirty="0" err="1"/>
                  <a:t>I</a:t>
                </a:r>
                <a:r>
                  <a:rPr lang="es-ES" i="1" cap="all" baseline="-25000" dirty="0" err="1"/>
                  <a:t>max</a:t>
                </a:r>
                <a:r>
                  <a:rPr lang="es-ES" i="1" cap="all" dirty="0"/>
                  <a:t> </a:t>
                </a:r>
                <a:r>
                  <a:rPr lang="es-ES" dirty="0" smtClean="0"/>
                  <a:t>y</a:t>
                </a:r>
                <a:r>
                  <a:rPr lang="es-ES" i="1" dirty="0" smtClean="0"/>
                  <a:t> alfa</a:t>
                </a:r>
                <a:r>
                  <a:rPr lang="es-ES" cap="all" dirty="0" smtClean="0"/>
                  <a:t>.</a:t>
                </a:r>
              </a:p>
              <a:p>
                <a:pPr lvl="0"/>
                <a:endParaRPr lang="es-ES" cap="all" dirty="0"/>
              </a:p>
              <a:p>
                <a:pPr lvl="0"/>
                <a:r>
                  <a:rPr lang="es-ES" dirty="0" smtClean="0"/>
                  <a:t>Para cada cuenca se simula el modelo con un valor de agua disponible calculado como</a:t>
                </a:r>
                <a:r>
                  <a:rPr lang="es-ES" cap="all" dirty="0" smtClean="0"/>
                  <a:t>:</a:t>
                </a:r>
                <a:endParaRPr lang="es-ES" cap="al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/>
                        </a:rPr>
                        <m:t>𝐻𝑚𝑎𝑥</m:t>
                      </m:r>
                      <m:r>
                        <a:rPr lang="es-ES" i="1">
                          <a:latin typeface="Cambria Math"/>
                        </a:rPr>
                        <m:t>=</m:t>
                      </m:r>
                      <m:r>
                        <a:rPr lang="es-ES" i="1">
                          <a:latin typeface="Cambria Math"/>
                        </a:rPr>
                        <m:t>𝐴</m:t>
                      </m:r>
                      <m:r>
                        <a:rPr lang="es-ES" i="1">
                          <a:latin typeface="Cambria Math"/>
                        </a:rPr>
                        <m:t>∙</m:t>
                      </m:r>
                      <m:r>
                        <a:rPr lang="es-ES" i="1">
                          <a:latin typeface="Cambria Math"/>
                        </a:rPr>
                        <m:t>𝐴𝐷</m:t>
                      </m:r>
                    </m:oMath>
                  </m:oMathPara>
                </a14:m>
                <a:endParaRPr lang="es-ES" dirty="0" smtClean="0"/>
              </a:p>
              <a:p>
                <a:endParaRPr lang="es-ES" dirty="0"/>
              </a:p>
              <a:p>
                <a:r>
                  <a:rPr lang="es-ES" dirty="0"/>
                  <a:t>donde A es un parámetro, que sirve para relacionar la </a:t>
                </a:r>
                <a:r>
                  <a:rPr lang="es-ES" dirty="0" err="1"/>
                  <a:t>H</a:t>
                </a:r>
                <a:r>
                  <a:rPr lang="es-ES" baseline="-25000" dirty="0" err="1"/>
                  <a:t>max</a:t>
                </a:r>
                <a:r>
                  <a:rPr lang="es-ES" dirty="0"/>
                  <a:t> con el Agua Disponible de cada cuenca. </a:t>
                </a:r>
              </a:p>
              <a:p>
                <a:r>
                  <a:rPr lang="es-ES" dirty="0"/>
                  <a:t>De esta forma la calibración consiste en determinar los valores de </a:t>
                </a:r>
                <a:r>
                  <a:rPr lang="es-ES" i="1" dirty="0"/>
                  <a:t>A, C, </a:t>
                </a:r>
                <a:r>
                  <a:rPr lang="es-ES" i="1" dirty="0" err="1"/>
                  <a:t>I</a:t>
                </a:r>
                <a:r>
                  <a:rPr lang="es-ES" i="1" baseline="-25000" dirty="0" err="1"/>
                  <a:t>max</a:t>
                </a:r>
                <a:r>
                  <a:rPr lang="es-ES" dirty="0"/>
                  <a:t> y </a:t>
                </a:r>
                <a:r>
                  <a:rPr lang="es-ES" i="1" dirty="0"/>
                  <a:t>alfa</a:t>
                </a:r>
                <a:r>
                  <a:rPr lang="es-ES" dirty="0"/>
                  <a:t> tales que hacen mínima la función objetivo (sumatoria de la función objetivo de cada cuenca):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/>
                        </a:rPr>
                        <m:t>𝐹𝑂𝑟𝑒𝑔𝑖𝑜𝑛𝑎𝑙</m:t>
                      </m:r>
                      <m:r>
                        <a:rPr lang="es-E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s-ES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i="1">
                              <a:latin typeface="Cambria Math"/>
                            </a:rPr>
                            <m:t>𝐹𝑂</m:t>
                          </m:r>
                          <m:r>
                            <a:rPr lang="es-ES" i="1">
                              <a:latin typeface="Cambria Math"/>
                            </a:rPr>
                            <m:t>(</m:t>
                          </m:r>
                          <m:r>
                            <a:rPr lang="es-ES" i="1">
                              <a:latin typeface="Cambria Math"/>
                            </a:rPr>
                            <m:t>𝑖</m:t>
                          </m:r>
                          <m:r>
                            <a:rPr lang="es-E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  <a:p>
                <a:r>
                  <a:rPr lang="es-ES" dirty="0"/>
                  <a:t>donde </a:t>
                </a:r>
                <a:r>
                  <a:rPr lang="es-ES" i="1" dirty="0"/>
                  <a:t>FO(i)</a:t>
                </a:r>
                <a:r>
                  <a:rPr lang="es-ES" dirty="0"/>
                  <a:t> es la misma función objetivo utilizada en la calibración individual de la cuenca </a:t>
                </a:r>
                <a:r>
                  <a:rPr lang="es-ES" i="1" dirty="0"/>
                  <a:t>i</a:t>
                </a:r>
                <a:r>
                  <a:rPr lang="es-ES" dirty="0" smtClean="0"/>
                  <a:t>.</a:t>
                </a:r>
                <a:endParaRPr lang="es-ES" dirty="0"/>
              </a:p>
            </p:txBody>
          </p:sp>
        </mc:Choice>
        <mc:Fallback xmlns="">
          <p:sp>
            <p:nvSpPr>
              <p:cNvPr id="2" name="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570038"/>
                <a:ext cx="7344816" cy="5195077"/>
              </a:xfrm>
              <a:prstGeom prst="rect">
                <a:avLst/>
              </a:prstGeom>
              <a:blipFill rotWithShape="1">
                <a:blip r:embed="rId2"/>
                <a:stretch>
                  <a:fillRect l="-747" t="-587" r="-1162" b="-9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87761" y="384647"/>
            <a:ext cx="4657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3559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Modelo de </a:t>
            </a:r>
            <a:r>
              <a:rPr lang="es-UY" sz="3200" dirty="0" err="1" smtClean="0"/>
              <a:t>Temez</a:t>
            </a:r>
            <a:r>
              <a:rPr lang="es-UY" sz="3200" dirty="0"/>
              <a:t> 4.2 </a:t>
            </a:r>
            <a:r>
              <a:rPr lang="es-UY" sz="3200" dirty="0" smtClean="0"/>
              <a:t>Calibración</a:t>
            </a:r>
            <a:endParaRPr lang="es-UY" sz="3200" dirty="0"/>
          </a:p>
        </p:txBody>
      </p:sp>
      <p:sp>
        <p:nvSpPr>
          <p:cNvPr id="3" name="2 Rectángulo"/>
          <p:cNvSpPr/>
          <p:nvPr/>
        </p:nvSpPr>
        <p:spPr>
          <a:xfrm>
            <a:off x="755576" y="150811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dirty="0" smtClean="0"/>
              <a:t>Valores obtenidos en el proceso de calibración regional para los parámetros siguientes:</a:t>
            </a:r>
          </a:p>
          <a:p>
            <a:pPr lvl="0"/>
            <a:endParaRPr lang="es-ES" cap="all" dirty="0" smtClean="0"/>
          </a:p>
          <a:p>
            <a:pPr lvl="0"/>
            <a:r>
              <a:rPr lang="es-UY" cap="all" dirty="0" smtClean="0"/>
              <a:t>A= 1.20</a:t>
            </a:r>
          </a:p>
          <a:p>
            <a:pPr lvl="0"/>
            <a:r>
              <a:rPr lang="es-ES" dirty="0" smtClean="0"/>
              <a:t>C</a:t>
            </a:r>
            <a:r>
              <a:rPr lang="es-ES" dirty="0"/>
              <a:t>= </a:t>
            </a:r>
            <a:r>
              <a:rPr lang="es-ES" dirty="0" smtClean="0"/>
              <a:t>0.94</a:t>
            </a:r>
          </a:p>
          <a:p>
            <a:pPr lvl="0"/>
            <a:r>
              <a:rPr lang="es-ES" dirty="0" err="1" smtClean="0"/>
              <a:t>I</a:t>
            </a:r>
            <a:r>
              <a:rPr lang="es-ES" baseline="-25000" dirty="0" err="1" smtClean="0"/>
              <a:t>max</a:t>
            </a:r>
            <a:r>
              <a:rPr lang="es-ES" dirty="0"/>
              <a:t>= </a:t>
            </a:r>
            <a:r>
              <a:rPr lang="es-ES" dirty="0" smtClean="0"/>
              <a:t>91</a:t>
            </a:r>
          </a:p>
          <a:p>
            <a:pPr lvl="0"/>
            <a:r>
              <a:rPr lang="es-ES" dirty="0" smtClean="0"/>
              <a:t>Alfa</a:t>
            </a:r>
            <a:r>
              <a:rPr lang="es-ES" dirty="0"/>
              <a:t>= </a:t>
            </a:r>
            <a:r>
              <a:rPr lang="es-ES" dirty="0" smtClean="0"/>
              <a:t>0.99</a:t>
            </a:r>
            <a:endParaRPr lang="es-ES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7" y="2295662"/>
            <a:ext cx="7056784" cy="3888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68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 smtClean="0"/>
              <a:t>Índice</a:t>
            </a:r>
            <a:endParaRPr lang="es-ES" sz="2800" dirty="0"/>
          </a:p>
        </p:txBody>
      </p:sp>
      <p:sp>
        <p:nvSpPr>
          <p:cNvPr id="2" name="1 Rectángulo"/>
          <p:cNvSpPr/>
          <p:nvPr/>
        </p:nvSpPr>
        <p:spPr>
          <a:xfrm>
            <a:off x="483411" y="1252721"/>
            <a:ext cx="84352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 Introducción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1.1 Objetivo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Balance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Hídrico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1.2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Balance Hídrico y Ciclo Hidrológico en Cuencas</a:t>
            </a:r>
          </a:p>
          <a:p>
            <a:pPr lvl="1"/>
            <a:endParaRPr lang="es-ES" dirty="0"/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2.1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precipitación, ETP y caudal utilizados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2.2 Datos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espaciales, MNT, suelos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2.3 Registro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aprovechamientos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3. Interpolación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espacial de series temporales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3.1 Algoritmo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utilizado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3.2 Implementación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y ejemplo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cálculo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 Modelo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Temez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4.1 Algoritmo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del modelo</a:t>
            </a:r>
          </a:p>
          <a:p>
            <a:pPr lvl="1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4.2 Calibración</a:t>
            </a:r>
          </a:p>
          <a:p>
            <a:pPr lvl="1"/>
            <a:endParaRPr lang="es-ES" dirty="0">
              <a:solidFill>
                <a:schemeClr val="bg2">
                  <a:lumMod val="75000"/>
                </a:schemeClr>
              </a:solidFill>
            </a:endParaRPr>
          </a:p>
          <a:p>
            <a:pPr lvl="0"/>
            <a:r>
              <a:rPr lang="es-ES" dirty="0" smtClean="0"/>
              <a:t>5. Balance </a:t>
            </a:r>
            <a:r>
              <a:rPr lang="es-ES" dirty="0"/>
              <a:t>Hídrico</a:t>
            </a:r>
          </a:p>
          <a:p>
            <a:pPr lvl="1"/>
            <a:r>
              <a:rPr lang="es-ES" dirty="0" smtClean="0"/>
              <a:t>5.1 Resultados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40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268760"/>
            <a:ext cx="777686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4855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1412776"/>
            <a:ext cx="7786736" cy="100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6090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92" y="44624"/>
            <a:ext cx="4636476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00" y="4581128"/>
            <a:ext cx="4636476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92" y="2348880"/>
            <a:ext cx="4636476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79512" y="116632"/>
            <a:ext cx="52656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</a:t>
            </a:r>
          </a:p>
          <a:p>
            <a:pPr algn="l"/>
            <a:r>
              <a:rPr lang="es-UY" sz="3200" dirty="0" smtClean="0"/>
              <a:t>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3982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43138"/>
            <a:ext cx="7877502" cy="313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350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4140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50444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40220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0164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7879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2172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1" y="4222452"/>
            <a:ext cx="597693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2526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UY" sz="3200" dirty="0"/>
              <a:t>Balance </a:t>
            </a:r>
            <a:r>
              <a:rPr lang="es-UY" sz="3200" dirty="0" smtClean="0"/>
              <a:t>Hídrico 5.1 </a:t>
            </a:r>
            <a:r>
              <a:rPr lang="es-UY" sz="3200" dirty="0"/>
              <a:t>Resultados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17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0" y="188640"/>
            <a:ext cx="8589638" cy="633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98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980147"/>
              </p:ext>
            </p:extLst>
          </p:nvPr>
        </p:nvGraphicFramePr>
        <p:xfrm>
          <a:off x="755576" y="1700808"/>
          <a:ext cx="6984775" cy="4727157"/>
        </p:xfrm>
        <a:graphic>
          <a:graphicData uri="http://schemas.openxmlformats.org/drawingml/2006/table">
            <a:tbl>
              <a:tblPr/>
              <a:tblGrid>
                <a:gridCol w="1396955"/>
                <a:gridCol w="1396955"/>
                <a:gridCol w="1396955"/>
                <a:gridCol w="1396955"/>
                <a:gridCol w="1396955"/>
              </a:tblGrid>
              <a:tr h="451989"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Fuente de agua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Volumen de agua, en kilometros cúbicos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Volumen de agua, en millas cúbicas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Porcentaje de agua dulce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Porcentaje total de agua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CDB4"/>
                    </a:solidFill>
                  </a:tcPr>
                </a:tc>
              </a:tr>
              <a:tr h="344585">
                <a:tc>
                  <a:txBody>
                    <a:bodyPr/>
                    <a:lstStyle/>
                    <a:p>
                      <a:pPr algn="l"/>
                      <a:r>
                        <a:rPr lang="es-ES" sz="1000" dirty="0">
                          <a:effectLst/>
                          <a:latin typeface="Verdana"/>
                        </a:rPr>
                        <a:t>Océanos, Mares y Bahías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1,338,000,000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321,000,000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96.5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559392">
                <a:tc>
                  <a:txBody>
                    <a:bodyPr/>
                    <a:lstStyle/>
                    <a:p>
                      <a:pPr algn="l"/>
                      <a:r>
                        <a:rPr lang="es-ES" sz="1000" dirty="0">
                          <a:effectLst/>
                          <a:latin typeface="Verdana"/>
                        </a:rPr>
                        <a:t>Capas de hielo, Glaciares y Nieves Perpetuas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24,064,000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5,773,000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68.7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1.74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237182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Agua subterránea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23,400,000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5,614,000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1.7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    Dulce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10,530,000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2,526,000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30.1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0.76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    Salada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12,870,000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3,088,000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0.94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288880">
                <a:tc>
                  <a:txBody>
                    <a:bodyPr/>
                    <a:lstStyle/>
                    <a:p>
                      <a:pPr algn="l"/>
                      <a:r>
                        <a:rPr lang="es-ES" sz="1000" dirty="0">
                          <a:effectLst/>
                          <a:latin typeface="Verdana"/>
                        </a:rPr>
                        <a:t>Humedad del suelo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16,500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3,959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0.05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0.001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559392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Hielo en el suelo y gelisuelo (permafrost)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300,000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71,970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0.86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0.022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Lagos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176,400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42,320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0.013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    Dulce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91,000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21,830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0.26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0.007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    Salada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85,400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20,490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0.006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Atmósfera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12,900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3,095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0.04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0.001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237182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Agua de pantano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11,470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2,752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0.03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0.0008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168996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Ríos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2,120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509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0.006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0.0002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DB"/>
                    </a:solidFill>
                  </a:tcPr>
                </a:tc>
              </a:tr>
              <a:tr h="237182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Agua biológica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1,120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269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0.003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0.0001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DE6"/>
                    </a:solidFill>
                  </a:tcPr>
                </a:tc>
              </a:tr>
              <a:tr h="237182"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  <a:latin typeface="Verdana"/>
                        </a:rPr>
                        <a:t>Total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1,386,000,000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332,500,000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  <a:latin typeface="Verdana"/>
                        </a:rPr>
                        <a:t>100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B6"/>
                    </a:solidFill>
                  </a:tcPr>
                </a:tc>
              </a:tr>
              <a:tr h="344585">
                <a:tc gridSpan="5"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  <a:latin typeface="Verdana"/>
                        </a:rPr>
                        <a:t>Fuente</a:t>
                      </a:r>
                      <a:r>
                        <a:rPr lang="en-US" sz="1000" dirty="0">
                          <a:effectLst/>
                          <a:latin typeface="Verdana"/>
                        </a:rPr>
                        <a:t>: </a:t>
                      </a:r>
                      <a:r>
                        <a:rPr lang="en-US" sz="1000" dirty="0" err="1">
                          <a:effectLst/>
                          <a:latin typeface="Verdana"/>
                        </a:rPr>
                        <a:t>Gleick</a:t>
                      </a:r>
                      <a:r>
                        <a:rPr lang="en-US" sz="1000" dirty="0">
                          <a:effectLst/>
                          <a:latin typeface="Verdana"/>
                        </a:rPr>
                        <a:t>, P. H., 1996: Water resources. In Encyclopedia of Climate and Weather, ed. by S. H. Schneider, Oxford University Press, New York, vol. 2, pp.817-823.</a:t>
                      </a:r>
                    </a:p>
                  </a:txBody>
                  <a:tcPr marL="11629" marR="11629" marT="11629" marB="11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2059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355"/>
            <a:ext cx="8568952" cy="617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9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0" y="116632"/>
            <a:ext cx="8815388" cy="643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5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4000" cy="6508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áfico de barras de la distribución del agua en la Tierra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0863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6987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058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30438"/>
            <a:ext cx="5543550" cy="24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/>
              <a:t>Introducción: 1.2 </a:t>
            </a:r>
            <a:r>
              <a:rPr lang="es-ES" sz="3200" dirty="0" smtClean="0">
                <a:solidFill>
                  <a:srgbClr val="000000"/>
                </a:solidFill>
              </a:rPr>
              <a:t>Balance </a:t>
            </a:r>
            <a:r>
              <a:rPr lang="es-ES" sz="3200" dirty="0">
                <a:solidFill>
                  <a:srgbClr val="000000"/>
                </a:solidFill>
              </a:rPr>
              <a:t>Hídrico y Ciclo Hidrológico en Cuencas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4127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1868</Words>
  <Application>Microsoft Office PowerPoint</Application>
  <PresentationFormat>Presentación en pantalla (4:3)</PresentationFormat>
  <Paragraphs>343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3" baseType="lpstr">
      <vt:lpstr>Tema de Office</vt:lpstr>
      <vt:lpstr>Balance Hídrico del Uruguay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nicolas</cp:lastModifiedBy>
  <cp:revision>107</cp:revision>
  <dcterms:created xsi:type="dcterms:W3CDTF">2014-08-29T12:24:09Z</dcterms:created>
  <dcterms:modified xsi:type="dcterms:W3CDTF">2014-09-16T11:31:31Z</dcterms:modified>
</cp:coreProperties>
</file>